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8" r:id="rId3"/>
    <p:sldId id="257" r:id="rId4"/>
    <p:sldId id="260" r:id="rId5"/>
    <p:sldId id="262" r:id="rId6"/>
    <p:sldId id="264" r:id="rId7"/>
    <p:sldId id="266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51" d="100"/>
          <a:sy n="51" d="100"/>
        </p:scale>
        <p:origin x="525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chapelhillopendata.org/explore/dataset/police-incident-reports-written/information/?disjunctive.offense&amp;disjunctive.reported_as&amp;sort=date_of_occurrence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chapelhillopendata.org/explore/dataset/police-incident-reports-written/information/?disjunctive.offense&amp;disjunctive.reported_as&amp;sort=date_of_occurrence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CCB3F3-08C9-492F-9D32-9CF555DF0E7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11572E5-96DD-40D8-8D91-141BC7AF788B}">
      <dgm:prSet/>
      <dgm:spPr/>
      <dgm:t>
        <a:bodyPr/>
        <a:lstStyle/>
        <a:p>
          <a:r>
            <a:rPr lang="en-US"/>
            <a:t>Dataset was gathered from </a:t>
          </a:r>
          <a:r>
            <a:rPr lang="en-US">
              <a:hlinkClick xmlns:r="http://schemas.openxmlformats.org/officeDocument/2006/relationships" r:id="rId1"/>
            </a:rPr>
            <a:t>Chapel Hill Open Data</a:t>
          </a:r>
          <a:endParaRPr lang="en-US"/>
        </a:p>
      </dgm:t>
    </dgm:pt>
    <dgm:pt modelId="{38BD97C4-0340-4AE2-A658-788E42583109}" type="parTrans" cxnId="{E1101BF9-9A82-458A-A088-555036919E74}">
      <dgm:prSet/>
      <dgm:spPr/>
      <dgm:t>
        <a:bodyPr/>
        <a:lstStyle/>
        <a:p>
          <a:endParaRPr lang="en-US"/>
        </a:p>
      </dgm:t>
    </dgm:pt>
    <dgm:pt modelId="{80698BF2-B727-4807-97B5-7F787FD184DF}" type="sibTrans" cxnId="{E1101BF9-9A82-458A-A088-555036919E74}">
      <dgm:prSet/>
      <dgm:spPr/>
      <dgm:t>
        <a:bodyPr/>
        <a:lstStyle/>
        <a:p>
          <a:endParaRPr lang="en-US"/>
        </a:p>
      </dgm:t>
    </dgm:pt>
    <dgm:pt modelId="{9FE06EB4-4CA3-4646-9FAB-BF49C90B4FA0}">
      <dgm:prSet/>
      <dgm:spPr/>
      <dgm:t>
        <a:bodyPr/>
        <a:lstStyle/>
        <a:p>
          <a:r>
            <a:rPr lang="en-US"/>
            <a:t>We focused on the police reports written data </a:t>
          </a:r>
        </a:p>
      </dgm:t>
    </dgm:pt>
    <dgm:pt modelId="{6B8F8148-9CD5-4104-A9AA-E8CEE72531B6}" type="parTrans" cxnId="{1EFE6033-4154-47C0-87D1-BF28FA421CAE}">
      <dgm:prSet/>
      <dgm:spPr/>
      <dgm:t>
        <a:bodyPr/>
        <a:lstStyle/>
        <a:p>
          <a:endParaRPr lang="en-US"/>
        </a:p>
      </dgm:t>
    </dgm:pt>
    <dgm:pt modelId="{37255181-8212-4E68-B69D-08CF19FD82D8}" type="sibTrans" cxnId="{1EFE6033-4154-47C0-87D1-BF28FA421CAE}">
      <dgm:prSet/>
      <dgm:spPr/>
      <dgm:t>
        <a:bodyPr/>
        <a:lstStyle/>
        <a:p>
          <a:endParaRPr lang="en-US"/>
        </a:p>
      </dgm:t>
    </dgm:pt>
    <dgm:pt modelId="{6A810302-FC14-4481-A99E-3D000B8A2D42}">
      <dgm:prSet/>
      <dgm:spPr/>
      <dgm:t>
        <a:bodyPr/>
        <a:lstStyle/>
        <a:p>
          <a:r>
            <a:rPr lang="en-US"/>
            <a:t>Tracks all incident reports filed by the police department from January 1, 2010 to June 29, 2019</a:t>
          </a:r>
        </a:p>
      </dgm:t>
    </dgm:pt>
    <dgm:pt modelId="{FBB852F7-58FB-46EB-A431-DDD582F0FBF2}" type="parTrans" cxnId="{6F4391D4-7B81-4944-81EC-C7D477AE8D7F}">
      <dgm:prSet/>
      <dgm:spPr/>
      <dgm:t>
        <a:bodyPr/>
        <a:lstStyle/>
        <a:p>
          <a:endParaRPr lang="en-US"/>
        </a:p>
      </dgm:t>
    </dgm:pt>
    <dgm:pt modelId="{BC2BC021-053A-46DA-8FBF-91C25AFECEF2}" type="sibTrans" cxnId="{6F4391D4-7B81-4944-81EC-C7D477AE8D7F}">
      <dgm:prSet/>
      <dgm:spPr/>
      <dgm:t>
        <a:bodyPr/>
        <a:lstStyle/>
        <a:p>
          <a:endParaRPr lang="en-US"/>
        </a:p>
      </dgm:t>
    </dgm:pt>
    <dgm:pt modelId="{7980716B-7DEA-49E7-815C-C0D42A25A63E}">
      <dgm:prSet/>
      <dgm:spPr/>
      <dgm:t>
        <a:bodyPr/>
        <a:lstStyle/>
        <a:p>
          <a:r>
            <a:rPr lang="en-US"/>
            <a:t>Included for each entry is the location and classification of the offense</a:t>
          </a:r>
        </a:p>
      </dgm:t>
    </dgm:pt>
    <dgm:pt modelId="{1EB409BB-1195-4991-AD4B-932638778A73}" type="parTrans" cxnId="{FDC99B51-E1D9-4EED-B4B7-26743F4EE78A}">
      <dgm:prSet/>
      <dgm:spPr/>
      <dgm:t>
        <a:bodyPr/>
        <a:lstStyle/>
        <a:p>
          <a:endParaRPr lang="en-US"/>
        </a:p>
      </dgm:t>
    </dgm:pt>
    <dgm:pt modelId="{0E450534-55CE-426E-BAC0-0258685BB3B4}" type="sibTrans" cxnId="{FDC99B51-E1D9-4EED-B4B7-26743F4EE78A}">
      <dgm:prSet/>
      <dgm:spPr/>
      <dgm:t>
        <a:bodyPr/>
        <a:lstStyle/>
        <a:p>
          <a:endParaRPr lang="en-US"/>
        </a:p>
      </dgm:t>
    </dgm:pt>
    <dgm:pt modelId="{4C72D096-B5F3-426A-9381-550A163938FD}" type="pres">
      <dgm:prSet presAssocID="{82CCB3F3-08C9-492F-9D32-9CF555DF0E70}" presName="linear" presStyleCnt="0">
        <dgm:presLayoutVars>
          <dgm:animLvl val="lvl"/>
          <dgm:resizeHandles val="exact"/>
        </dgm:presLayoutVars>
      </dgm:prSet>
      <dgm:spPr/>
    </dgm:pt>
    <dgm:pt modelId="{2AC893E9-688D-4A79-839A-503ADD53F937}" type="pres">
      <dgm:prSet presAssocID="{D11572E5-96DD-40D8-8D91-141BC7AF788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E2345EB-C56D-4E89-9EAA-096D8CC017B9}" type="pres">
      <dgm:prSet presAssocID="{80698BF2-B727-4807-97B5-7F787FD184DF}" presName="spacer" presStyleCnt="0"/>
      <dgm:spPr/>
    </dgm:pt>
    <dgm:pt modelId="{5BB9C30A-DFE1-4751-BE52-FA912497209C}" type="pres">
      <dgm:prSet presAssocID="{9FE06EB4-4CA3-4646-9FAB-BF49C90B4FA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C40B732-9597-4D3C-B71D-7A7B66377097}" type="pres">
      <dgm:prSet presAssocID="{37255181-8212-4E68-B69D-08CF19FD82D8}" presName="spacer" presStyleCnt="0"/>
      <dgm:spPr/>
    </dgm:pt>
    <dgm:pt modelId="{BA0B6E83-DBA2-47DF-88BE-9AE7774E1B63}" type="pres">
      <dgm:prSet presAssocID="{6A810302-FC14-4481-A99E-3D000B8A2D4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4196591-A588-4573-996F-CC39B15CC5CC}" type="pres">
      <dgm:prSet presAssocID="{BC2BC021-053A-46DA-8FBF-91C25AFECEF2}" presName="spacer" presStyleCnt="0"/>
      <dgm:spPr/>
    </dgm:pt>
    <dgm:pt modelId="{6AA9E5A6-331C-49ED-BB6D-97DCD590B4BD}" type="pres">
      <dgm:prSet presAssocID="{7980716B-7DEA-49E7-815C-C0D42A25A63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EFE6033-4154-47C0-87D1-BF28FA421CAE}" srcId="{82CCB3F3-08C9-492F-9D32-9CF555DF0E70}" destId="{9FE06EB4-4CA3-4646-9FAB-BF49C90B4FA0}" srcOrd="1" destOrd="0" parTransId="{6B8F8148-9CD5-4104-A9AA-E8CEE72531B6}" sibTransId="{37255181-8212-4E68-B69D-08CF19FD82D8}"/>
    <dgm:cxn modelId="{4498514D-78CA-4F20-A7C5-319D70FD307C}" type="presOf" srcId="{82CCB3F3-08C9-492F-9D32-9CF555DF0E70}" destId="{4C72D096-B5F3-426A-9381-550A163938FD}" srcOrd="0" destOrd="0" presId="urn:microsoft.com/office/officeart/2005/8/layout/vList2"/>
    <dgm:cxn modelId="{FDC99B51-E1D9-4EED-B4B7-26743F4EE78A}" srcId="{82CCB3F3-08C9-492F-9D32-9CF555DF0E70}" destId="{7980716B-7DEA-49E7-815C-C0D42A25A63E}" srcOrd="3" destOrd="0" parTransId="{1EB409BB-1195-4991-AD4B-932638778A73}" sibTransId="{0E450534-55CE-426E-BAC0-0258685BB3B4}"/>
    <dgm:cxn modelId="{07F5A07A-C1C1-4C0D-A86B-1B35FFB48A29}" type="presOf" srcId="{7980716B-7DEA-49E7-815C-C0D42A25A63E}" destId="{6AA9E5A6-331C-49ED-BB6D-97DCD590B4BD}" srcOrd="0" destOrd="0" presId="urn:microsoft.com/office/officeart/2005/8/layout/vList2"/>
    <dgm:cxn modelId="{1A81419A-7B61-4499-BE50-D0BF559C86F9}" type="presOf" srcId="{D11572E5-96DD-40D8-8D91-141BC7AF788B}" destId="{2AC893E9-688D-4A79-839A-503ADD53F937}" srcOrd="0" destOrd="0" presId="urn:microsoft.com/office/officeart/2005/8/layout/vList2"/>
    <dgm:cxn modelId="{0398BAC4-0919-48FA-8171-4AE41C5B9FD0}" type="presOf" srcId="{6A810302-FC14-4481-A99E-3D000B8A2D42}" destId="{BA0B6E83-DBA2-47DF-88BE-9AE7774E1B63}" srcOrd="0" destOrd="0" presId="urn:microsoft.com/office/officeart/2005/8/layout/vList2"/>
    <dgm:cxn modelId="{6F4391D4-7B81-4944-81EC-C7D477AE8D7F}" srcId="{82CCB3F3-08C9-492F-9D32-9CF555DF0E70}" destId="{6A810302-FC14-4481-A99E-3D000B8A2D42}" srcOrd="2" destOrd="0" parTransId="{FBB852F7-58FB-46EB-A431-DDD582F0FBF2}" sibTransId="{BC2BC021-053A-46DA-8FBF-91C25AFECEF2}"/>
    <dgm:cxn modelId="{C0C066F8-DB51-4811-A747-245F00C043E3}" type="presOf" srcId="{9FE06EB4-4CA3-4646-9FAB-BF49C90B4FA0}" destId="{5BB9C30A-DFE1-4751-BE52-FA912497209C}" srcOrd="0" destOrd="0" presId="urn:microsoft.com/office/officeart/2005/8/layout/vList2"/>
    <dgm:cxn modelId="{E1101BF9-9A82-458A-A088-555036919E74}" srcId="{82CCB3F3-08C9-492F-9D32-9CF555DF0E70}" destId="{D11572E5-96DD-40D8-8D91-141BC7AF788B}" srcOrd="0" destOrd="0" parTransId="{38BD97C4-0340-4AE2-A658-788E42583109}" sibTransId="{80698BF2-B727-4807-97B5-7F787FD184DF}"/>
    <dgm:cxn modelId="{F551D58A-EEDE-434D-95CD-DC5443BDC7B6}" type="presParOf" srcId="{4C72D096-B5F3-426A-9381-550A163938FD}" destId="{2AC893E9-688D-4A79-839A-503ADD53F937}" srcOrd="0" destOrd="0" presId="urn:microsoft.com/office/officeart/2005/8/layout/vList2"/>
    <dgm:cxn modelId="{AB508D4B-3694-4373-AAB9-19F8A04D98A6}" type="presParOf" srcId="{4C72D096-B5F3-426A-9381-550A163938FD}" destId="{FE2345EB-C56D-4E89-9EAA-096D8CC017B9}" srcOrd="1" destOrd="0" presId="urn:microsoft.com/office/officeart/2005/8/layout/vList2"/>
    <dgm:cxn modelId="{6AE414A0-28E0-42B1-9EED-A26FAC2C2E83}" type="presParOf" srcId="{4C72D096-B5F3-426A-9381-550A163938FD}" destId="{5BB9C30A-DFE1-4751-BE52-FA912497209C}" srcOrd="2" destOrd="0" presId="urn:microsoft.com/office/officeart/2005/8/layout/vList2"/>
    <dgm:cxn modelId="{3915A4CF-29AA-47D7-BEAE-73DE83FF91A7}" type="presParOf" srcId="{4C72D096-B5F3-426A-9381-550A163938FD}" destId="{BC40B732-9597-4D3C-B71D-7A7B66377097}" srcOrd="3" destOrd="0" presId="urn:microsoft.com/office/officeart/2005/8/layout/vList2"/>
    <dgm:cxn modelId="{57BB5CCC-23C0-400C-8CF3-FFD521858D6F}" type="presParOf" srcId="{4C72D096-B5F3-426A-9381-550A163938FD}" destId="{BA0B6E83-DBA2-47DF-88BE-9AE7774E1B63}" srcOrd="4" destOrd="0" presId="urn:microsoft.com/office/officeart/2005/8/layout/vList2"/>
    <dgm:cxn modelId="{E4A69056-237B-4DC8-B6C8-E8DFA99DF056}" type="presParOf" srcId="{4C72D096-B5F3-426A-9381-550A163938FD}" destId="{34196591-A588-4573-996F-CC39B15CC5CC}" srcOrd="5" destOrd="0" presId="urn:microsoft.com/office/officeart/2005/8/layout/vList2"/>
    <dgm:cxn modelId="{BF4399EC-73A9-4C7C-91F3-039DC14E3430}" type="presParOf" srcId="{4C72D096-B5F3-426A-9381-550A163938FD}" destId="{6AA9E5A6-331C-49ED-BB6D-97DCD590B4B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15D65F-AE2E-4FB3-A597-6351B32FBFBB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2C955DF-D78D-41D3-A915-BD78DB0666A7}">
      <dgm:prSet/>
      <dgm:spPr/>
      <dgm:t>
        <a:bodyPr/>
        <a:lstStyle/>
        <a:p>
          <a:r>
            <a:rPr lang="en-US"/>
            <a:t>Separating non-violent and violent crime to see if they occur in different areas</a:t>
          </a:r>
        </a:p>
      </dgm:t>
    </dgm:pt>
    <dgm:pt modelId="{375C3B73-7878-4333-8BF1-687899C14C04}" type="parTrans" cxnId="{39685220-A41A-4488-83BF-8C8F172B77B7}">
      <dgm:prSet/>
      <dgm:spPr/>
      <dgm:t>
        <a:bodyPr/>
        <a:lstStyle/>
        <a:p>
          <a:endParaRPr lang="en-US"/>
        </a:p>
      </dgm:t>
    </dgm:pt>
    <dgm:pt modelId="{E9277B17-8328-4D44-BAC9-323F4459B663}" type="sibTrans" cxnId="{39685220-A41A-4488-83BF-8C8F172B77B7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7F3CD6DB-82B8-49B9-B65E-2EFB4106A1B9}">
      <dgm:prSet/>
      <dgm:spPr/>
      <dgm:t>
        <a:bodyPr/>
        <a:lstStyle/>
        <a:p>
          <a:r>
            <a:rPr lang="en-US"/>
            <a:t>Filtering the crimes by month/season</a:t>
          </a:r>
        </a:p>
      </dgm:t>
    </dgm:pt>
    <dgm:pt modelId="{08367354-B235-41CA-BA0A-6C6C1B088A77}" type="parTrans" cxnId="{1917DA21-CAB1-4C18-A8B9-C30945DF3607}">
      <dgm:prSet/>
      <dgm:spPr/>
      <dgm:t>
        <a:bodyPr/>
        <a:lstStyle/>
        <a:p>
          <a:endParaRPr lang="en-US"/>
        </a:p>
      </dgm:t>
    </dgm:pt>
    <dgm:pt modelId="{7317D8D1-EDB5-4E9E-B727-9E8A024D6302}" type="sibTrans" cxnId="{1917DA21-CAB1-4C18-A8B9-C30945DF3607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2FA2B78F-E0C1-495F-A37E-E803E42B8EFC}">
      <dgm:prSet/>
      <dgm:spPr/>
      <dgm:t>
        <a:bodyPr/>
        <a:lstStyle/>
        <a:p>
          <a:r>
            <a:rPr lang="en-US"/>
            <a:t>Targeting a specific type of crime and predicting where/when it is most likely to occur</a:t>
          </a:r>
        </a:p>
      </dgm:t>
    </dgm:pt>
    <dgm:pt modelId="{2A4A1499-6A26-4370-B8F5-27211271FEA7}" type="parTrans" cxnId="{A6C4EBA6-D8A9-4EBA-960F-0B14A71CF860}">
      <dgm:prSet/>
      <dgm:spPr/>
      <dgm:t>
        <a:bodyPr/>
        <a:lstStyle/>
        <a:p>
          <a:endParaRPr lang="en-US"/>
        </a:p>
      </dgm:t>
    </dgm:pt>
    <dgm:pt modelId="{07E35B02-3538-4F30-9CA5-6B4CEFE6B273}" type="sibTrans" cxnId="{A6C4EBA6-D8A9-4EBA-960F-0B14A71CF860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9857BBFE-C3B7-4E6D-8346-4E6CA029A24E}" type="pres">
      <dgm:prSet presAssocID="{5715D65F-AE2E-4FB3-A597-6351B32FBFBB}" presName="Name0" presStyleCnt="0">
        <dgm:presLayoutVars>
          <dgm:animLvl val="lvl"/>
          <dgm:resizeHandles val="exact"/>
        </dgm:presLayoutVars>
      </dgm:prSet>
      <dgm:spPr/>
    </dgm:pt>
    <dgm:pt modelId="{29D9119D-0034-44AE-A5BA-A666DE9E26CF}" type="pres">
      <dgm:prSet presAssocID="{12C955DF-D78D-41D3-A915-BD78DB0666A7}" presName="compositeNode" presStyleCnt="0">
        <dgm:presLayoutVars>
          <dgm:bulletEnabled val="1"/>
        </dgm:presLayoutVars>
      </dgm:prSet>
      <dgm:spPr/>
    </dgm:pt>
    <dgm:pt modelId="{FC216828-2651-408B-BB7A-0F3B1A6A8AA5}" type="pres">
      <dgm:prSet presAssocID="{12C955DF-D78D-41D3-A915-BD78DB0666A7}" presName="bgRect" presStyleLbl="bgAccFollowNode1" presStyleIdx="0" presStyleCnt="3"/>
      <dgm:spPr/>
    </dgm:pt>
    <dgm:pt modelId="{3566B84E-6F2E-491B-B06D-0EF681ADFB53}" type="pres">
      <dgm:prSet presAssocID="{E9277B17-8328-4D44-BAC9-323F4459B663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35B0ABEC-92FA-4629-BBC5-B1E3119AE7AD}" type="pres">
      <dgm:prSet presAssocID="{12C955DF-D78D-41D3-A915-BD78DB0666A7}" presName="bottomLine" presStyleLbl="alignNode1" presStyleIdx="1" presStyleCnt="6">
        <dgm:presLayoutVars/>
      </dgm:prSet>
      <dgm:spPr/>
    </dgm:pt>
    <dgm:pt modelId="{4381415B-9DBD-40B3-8B6E-4109611C9F5D}" type="pres">
      <dgm:prSet presAssocID="{12C955DF-D78D-41D3-A915-BD78DB0666A7}" presName="nodeText" presStyleLbl="bgAccFollowNode1" presStyleIdx="0" presStyleCnt="3">
        <dgm:presLayoutVars>
          <dgm:bulletEnabled val="1"/>
        </dgm:presLayoutVars>
      </dgm:prSet>
      <dgm:spPr/>
    </dgm:pt>
    <dgm:pt modelId="{3683AC9F-1D46-49C1-90FE-1F256DA4C6FA}" type="pres">
      <dgm:prSet presAssocID="{E9277B17-8328-4D44-BAC9-323F4459B663}" presName="sibTrans" presStyleCnt="0"/>
      <dgm:spPr/>
    </dgm:pt>
    <dgm:pt modelId="{3F76F7B9-3DEA-46B9-BEE3-D7DB447653B4}" type="pres">
      <dgm:prSet presAssocID="{7F3CD6DB-82B8-49B9-B65E-2EFB4106A1B9}" presName="compositeNode" presStyleCnt="0">
        <dgm:presLayoutVars>
          <dgm:bulletEnabled val="1"/>
        </dgm:presLayoutVars>
      </dgm:prSet>
      <dgm:spPr/>
    </dgm:pt>
    <dgm:pt modelId="{2AA85457-CC3E-4BC1-8393-208566AD5AC9}" type="pres">
      <dgm:prSet presAssocID="{7F3CD6DB-82B8-49B9-B65E-2EFB4106A1B9}" presName="bgRect" presStyleLbl="bgAccFollowNode1" presStyleIdx="1" presStyleCnt="3"/>
      <dgm:spPr/>
    </dgm:pt>
    <dgm:pt modelId="{8F739A1C-BEAE-40FB-9CCD-FC997915C7B9}" type="pres">
      <dgm:prSet presAssocID="{7317D8D1-EDB5-4E9E-B727-9E8A024D6302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3985B63D-6C36-44E2-850D-3D6B3438C3E9}" type="pres">
      <dgm:prSet presAssocID="{7F3CD6DB-82B8-49B9-B65E-2EFB4106A1B9}" presName="bottomLine" presStyleLbl="alignNode1" presStyleIdx="3" presStyleCnt="6">
        <dgm:presLayoutVars/>
      </dgm:prSet>
      <dgm:spPr/>
    </dgm:pt>
    <dgm:pt modelId="{3F7D4D5E-1952-4EFE-8E47-DF3CD0DE3BA4}" type="pres">
      <dgm:prSet presAssocID="{7F3CD6DB-82B8-49B9-B65E-2EFB4106A1B9}" presName="nodeText" presStyleLbl="bgAccFollowNode1" presStyleIdx="1" presStyleCnt="3">
        <dgm:presLayoutVars>
          <dgm:bulletEnabled val="1"/>
        </dgm:presLayoutVars>
      </dgm:prSet>
      <dgm:spPr/>
    </dgm:pt>
    <dgm:pt modelId="{E9986447-C84E-4E0E-9628-5CDAFE5236D7}" type="pres">
      <dgm:prSet presAssocID="{7317D8D1-EDB5-4E9E-B727-9E8A024D6302}" presName="sibTrans" presStyleCnt="0"/>
      <dgm:spPr/>
    </dgm:pt>
    <dgm:pt modelId="{907C5DB7-B835-40E1-941D-658DA06CF867}" type="pres">
      <dgm:prSet presAssocID="{2FA2B78F-E0C1-495F-A37E-E803E42B8EFC}" presName="compositeNode" presStyleCnt="0">
        <dgm:presLayoutVars>
          <dgm:bulletEnabled val="1"/>
        </dgm:presLayoutVars>
      </dgm:prSet>
      <dgm:spPr/>
    </dgm:pt>
    <dgm:pt modelId="{38A9F890-02D6-442F-8E13-EE5F0AFB6646}" type="pres">
      <dgm:prSet presAssocID="{2FA2B78F-E0C1-495F-A37E-E803E42B8EFC}" presName="bgRect" presStyleLbl="bgAccFollowNode1" presStyleIdx="2" presStyleCnt="3"/>
      <dgm:spPr/>
    </dgm:pt>
    <dgm:pt modelId="{561F2A30-BE6B-440E-8D56-B6B4C52DC38E}" type="pres">
      <dgm:prSet presAssocID="{07E35B02-3538-4F30-9CA5-6B4CEFE6B273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55194B5A-1823-4623-97B2-8A8C9E7E2D87}" type="pres">
      <dgm:prSet presAssocID="{2FA2B78F-E0C1-495F-A37E-E803E42B8EFC}" presName="bottomLine" presStyleLbl="alignNode1" presStyleIdx="5" presStyleCnt="6">
        <dgm:presLayoutVars/>
      </dgm:prSet>
      <dgm:spPr/>
    </dgm:pt>
    <dgm:pt modelId="{186F52EA-501A-4B24-A733-ECA199488BDA}" type="pres">
      <dgm:prSet presAssocID="{2FA2B78F-E0C1-495F-A37E-E803E42B8EFC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1E085B1F-A1EE-4C8D-B681-12E3F7574839}" type="presOf" srcId="{2FA2B78F-E0C1-495F-A37E-E803E42B8EFC}" destId="{38A9F890-02D6-442F-8E13-EE5F0AFB6646}" srcOrd="0" destOrd="0" presId="urn:microsoft.com/office/officeart/2016/7/layout/BasicLinearProcessNumbered"/>
    <dgm:cxn modelId="{39685220-A41A-4488-83BF-8C8F172B77B7}" srcId="{5715D65F-AE2E-4FB3-A597-6351B32FBFBB}" destId="{12C955DF-D78D-41D3-A915-BD78DB0666A7}" srcOrd="0" destOrd="0" parTransId="{375C3B73-7878-4333-8BF1-687899C14C04}" sibTransId="{E9277B17-8328-4D44-BAC9-323F4459B663}"/>
    <dgm:cxn modelId="{1917DA21-CAB1-4C18-A8B9-C30945DF3607}" srcId="{5715D65F-AE2E-4FB3-A597-6351B32FBFBB}" destId="{7F3CD6DB-82B8-49B9-B65E-2EFB4106A1B9}" srcOrd="1" destOrd="0" parTransId="{08367354-B235-41CA-BA0A-6C6C1B088A77}" sibTransId="{7317D8D1-EDB5-4E9E-B727-9E8A024D6302}"/>
    <dgm:cxn modelId="{461D5D2B-A91C-45A2-B718-B67297AA2CC5}" type="presOf" srcId="{7317D8D1-EDB5-4E9E-B727-9E8A024D6302}" destId="{8F739A1C-BEAE-40FB-9CCD-FC997915C7B9}" srcOrd="0" destOrd="0" presId="urn:microsoft.com/office/officeart/2016/7/layout/BasicLinearProcessNumbered"/>
    <dgm:cxn modelId="{A7BBE04B-80D4-45EB-BD3E-9950A64346E3}" type="presOf" srcId="{12C955DF-D78D-41D3-A915-BD78DB0666A7}" destId="{FC216828-2651-408B-BB7A-0F3B1A6A8AA5}" srcOrd="0" destOrd="0" presId="urn:microsoft.com/office/officeart/2016/7/layout/BasicLinearProcessNumbered"/>
    <dgm:cxn modelId="{F8F23277-F183-4500-97D2-89B4AC2448B3}" type="presOf" srcId="{12C955DF-D78D-41D3-A915-BD78DB0666A7}" destId="{4381415B-9DBD-40B3-8B6E-4109611C9F5D}" srcOrd="1" destOrd="0" presId="urn:microsoft.com/office/officeart/2016/7/layout/BasicLinearProcessNumbered"/>
    <dgm:cxn modelId="{01997F82-34EE-4496-B2B4-B91534D6140B}" type="presOf" srcId="{7F3CD6DB-82B8-49B9-B65E-2EFB4106A1B9}" destId="{3F7D4D5E-1952-4EFE-8E47-DF3CD0DE3BA4}" srcOrd="1" destOrd="0" presId="urn:microsoft.com/office/officeart/2016/7/layout/BasicLinearProcessNumbered"/>
    <dgm:cxn modelId="{A6C4EBA6-D8A9-4EBA-960F-0B14A71CF860}" srcId="{5715D65F-AE2E-4FB3-A597-6351B32FBFBB}" destId="{2FA2B78F-E0C1-495F-A37E-E803E42B8EFC}" srcOrd="2" destOrd="0" parTransId="{2A4A1499-6A26-4370-B8F5-27211271FEA7}" sibTransId="{07E35B02-3538-4F30-9CA5-6B4CEFE6B273}"/>
    <dgm:cxn modelId="{62F70DA9-0568-4DBE-AAFD-9ED4EB88A563}" type="presOf" srcId="{5715D65F-AE2E-4FB3-A597-6351B32FBFBB}" destId="{9857BBFE-C3B7-4E6D-8346-4E6CA029A24E}" srcOrd="0" destOrd="0" presId="urn:microsoft.com/office/officeart/2016/7/layout/BasicLinearProcessNumbered"/>
    <dgm:cxn modelId="{D4072CC2-F62B-4FCA-8E92-12C9DE911B8F}" type="presOf" srcId="{07E35B02-3538-4F30-9CA5-6B4CEFE6B273}" destId="{561F2A30-BE6B-440E-8D56-B6B4C52DC38E}" srcOrd="0" destOrd="0" presId="urn:microsoft.com/office/officeart/2016/7/layout/BasicLinearProcessNumbered"/>
    <dgm:cxn modelId="{72F0C8C3-BBA2-4837-AEF5-91D6DE10F10D}" type="presOf" srcId="{E9277B17-8328-4D44-BAC9-323F4459B663}" destId="{3566B84E-6F2E-491B-B06D-0EF681ADFB53}" srcOrd="0" destOrd="0" presId="urn:microsoft.com/office/officeart/2016/7/layout/BasicLinearProcessNumbered"/>
    <dgm:cxn modelId="{4C352FD3-9213-49E4-B953-7CF9AD923FE2}" type="presOf" srcId="{2FA2B78F-E0C1-495F-A37E-E803E42B8EFC}" destId="{186F52EA-501A-4B24-A733-ECA199488BDA}" srcOrd="1" destOrd="0" presId="urn:microsoft.com/office/officeart/2016/7/layout/BasicLinearProcessNumbered"/>
    <dgm:cxn modelId="{157BF1D6-1D1C-4933-A647-564FD7088D7E}" type="presOf" srcId="{7F3CD6DB-82B8-49B9-B65E-2EFB4106A1B9}" destId="{2AA85457-CC3E-4BC1-8393-208566AD5AC9}" srcOrd="0" destOrd="0" presId="urn:microsoft.com/office/officeart/2016/7/layout/BasicLinearProcessNumbered"/>
    <dgm:cxn modelId="{31A7E480-ACFB-444C-8DB4-878F7600885D}" type="presParOf" srcId="{9857BBFE-C3B7-4E6D-8346-4E6CA029A24E}" destId="{29D9119D-0034-44AE-A5BA-A666DE9E26CF}" srcOrd="0" destOrd="0" presId="urn:microsoft.com/office/officeart/2016/7/layout/BasicLinearProcessNumbered"/>
    <dgm:cxn modelId="{40AFD576-E32A-4A98-BCBA-D8C51D2B047B}" type="presParOf" srcId="{29D9119D-0034-44AE-A5BA-A666DE9E26CF}" destId="{FC216828-2651-408B-BB7A-0F3B1A6A8AA5}" srcOrd="0" destOrd="0" presId="urn:microsoft.com/office/officeart/2016/7/layout/BasicLinearProcessNumbered"/>
    <dgm:cxn modelId="{43B5F3B9-0562-4531-909B-FB9669471C43}" type="presParOf" srcId="{29D9119D-0034-44AE-A5BA-A666DE9E26CF}" destId="{3566B84E-6F2E-491B-B06D-0EF681ADFB53}" srcOrd="1" destOrd="0" presId="urn:microsoft.com/office/officeart/2016/7/layout/BasicLinearProcessNumbered"/>
    <dgm:cxn modelId="{E60B355A-9BA7-44AE-980A-AC5060B46373}" type="presParOf" srcId="{29D9119D-0034-44AE-A5BA-A666DE9E26CF}" destId="{35B0ABEC-92FA-4629-BBC5-B1E3119AE7AD}" srcOrd="2" destOrd="0" presId="urn:microsoft.com/office/officeart/2016/7/layout/BasicLinearProcessNumbered"/>
    <dgm:cxn modelId="{0A87E950-C1B3-4028-BDCA-F9F7BB486EE5}" type="presParOf" srcId="{29D9119D-0034-44AE-A5BA-A666DE9E26CF}" destId="{4381415B-9DBD-40B3-8B6E-4109611C9F5D}" srcOrd="3" destOrd="0" presId="urn:microsoft.com/office/officeart/2016/7/layout/BasicLinearProcessNumbered"/>
    <dgm:cxn modelId="{96F20DFF-746F-48F5-986A-4A7015B4B3B9}" type="presParOf" srcId="{9857BBFE-C3B7-4E6D-8346-4E6CA029A24E}" destId="{3683AC9F-1D46-49C1-90FE-1F256DA4C6FA}" srcOrd="1" destOrd="0" presId="urn:microsoft.com/office/officeart/2016/7/layout/BasicLinearProcessNumbered"/>
    <dgm:cxn modelId="{2F9AA48E-C2EC-4D75-ABD0-80AFB0E700F9}" type="presParOf" srcId="{9857BBFE-C3B7-4E6D-8346-4E6CA029A24E}" destId="{3F76F7B9-3DEA-46B9-BEE3-D7DB447653B4}" srcOrd="2" destOrd="0" presId="urn:microsoft.com/office/officeart/2016/7/layout/BasicLinearProcessNumbered"/>
    <dgm:cxn modelId="{02B87432-F2B8-4203-8ED8-7B9E5A9B3422}" type="presParOf" srcId="{3F76F7B9-3DEA-46B9-BEE3-D7DB447653B4}" destId="{2AA85457-CC3E-4BC1-8393-208566AD5AC9}" srcOrd="0" destOrd="0" presId="urn:microsoft.com/office/officeart/2016/7/layout/BasicLinearProcessNumbered"/>
    <dgm:cxn modelId="{B529C7C4-1909-451D-BB3B-F722846CDCA0}" type="presParOf" srcId="{3F76F7B9-3DEA-46B9-BEE3-D7DB447653B4}" destId="{8F739A1C-BEAE-40FB-9CCD-FC997915C7B9}" srcOrd="1" destOrd="0" presId="urn:microsoft.com/office/officeart/2016/7/layout/BasicLinearProcessNumbered"/>
    <dgm:cxn modelId="{D3DDB20B-D259-4D35-AF19-1269F0D6E5C4}" type="presParOf" srcId="{3F76F7B9-3DEA-46B9-BEE3-D7DB447653B4}" destId="{3985B63D-6C36-44E2-850D-3D6B3438C3E9}" srcOrd="2" destOrd="0" presId="urn:microsoft.com/office/officeart/2016/7/layout/BasicLinearProcessNumbered"/>
    <dgm:cxn modelId="{F9432674-8C77-4CF8-B336-3A30D4D40AE5}" type="presParOf" srcId="{3F76F7B9-3DEA-46B9-BEE3-D7DB447653B4}" destId="{3F7D4D5E-1952-4EFE-8E47-DF3CD0DE3BA4}" srcOrd="3" destOrd="0" presId="urn:microsoft.com/office/officeart/2016/7/layout/BasicLinearProcessNumbered"/>
    <dgm:cxn modelId="{23CE779A-AF05-4470-8139-D364E5F1648E}" type="presParOf" srcId="{9857BBFE-C3B7-4E6D-8346-4E6CA029A24E}" destId="{E9986447-C84E-4E0E-9628-5CDAFE5236D7}" srcOrd="3" destOrd="0" presId="urn:microsoft.com/office/officeart/2016/7/layout/BasicLinearProcessNumbered"/>
    <dgm:cxn modelId="{2D67B193-C3FF-45BB-BE02-D8311538DCEC}" type="presParOf" srcId="{9857BBFE-C3B7-4E6D-8346-4E6CA029A24E}" destId="{907C5DB7-B835-40E1-941D-658DA06CF867}" srcOrd="4" destOrd="0" presId="urn:microsoft.com/office/officeart/2016/7/layout/BasicLinearProcessNumbered"/>
    <dgm:cxn modelId="{72DA154B-16AF-41F5-83C0-1E92E1CC1BC1}" type="presParOf" srcId="{907C5DB7-B835-40E1-941D-658DA06CF867}" destId="{38A9F890-02D6-442F-8E13-EE5F0AFB6646}" srcOrd="0" destOrd="0" presId="urn:microsoft.com/office/officeart/2016/7/layout/BasicLinearProcessNumbered"/>
    <dgm:cxn modelId="{454AADA7-8D2E-4F9A-8742-82544D9F82E0}" type="presParOf" srcId="{907C5DB7-B835-40E1-941D-658DA06CF867}" destId="{561F2A30-BE6B-440E-8D56-B6B4C52DC38E}" srcOrd="1" destOrd="0" presId="urn:microsoft.com/office/officeart/2016/7/layout/BasicLinearProcessNumbered"/>
    <dgm:cxn modelId="{AEAC44CC-28A8-4759-9B7E-4E5C17A69FC6}" type="presParOf" srcId="{907C5DB7-B835-40E1-941D-658DA06CF867}" destId="{55194B5A-1823-4623-97B2-8A8C9E7E2D87}" srcOrd="2" destOrd="0" presId="urn:microsoft.com/office/officeart/2016/7/layout/BasicLinearProcessNumbered"/>
    <dgm:cxn modelId="{02C2FB1E-263E-4168-8A0E-399F40D93B10}" type="presParOf" srcId="{907C5DB7-B835-40E1-941D-658DA06CF867}" destId="{186F52EA-501A-4B24-A733-ECA199488BDA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C893E9-688D-4A79-839A-503ADD53F937}">
      <dsp:nvSpPr>
        <dsp:cNvPr id="0" name=""/>
        <dsp:cNvSpPr/>
      </dsp:nvSpPr>
      <dsp:spPr>
        <a:xfrm>
          <a:off x="0" y="814468"/>
          <a:ext cx="6797675" cy="9534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Dataset was gathered from </a:t>
          </a:r>
          <a:r>
            <a:rPr lang="en-US" sz="2400" kern="1200">
              <a:hlinkClick xmlns:r="http://schemas.openxmlformats.org/officeDocument/2006/relationships" r:id="rId1"/>
            </a:rPr>
            <a:t>Chapel Hill Open Data</a:t>
          </a:r>
          <a:endParaRPr lang="en-US" sz="2400" kern="1200"/>
        </a:p>
      </dsp:txBody>
      <dsp:txXfrm>
        <a:off x="46541" y="861009"/>
        <a:ext cx="6704593" cy="860321"/>
      </dsp:txXfrm>
    </dsp:sp>
    <dsp:sp modelId="{5BB9C30A-DFE1-4751-BE52-FA912497209C}">
      <dsp:nvSpPr>
        <dsp:cNvPr id="0" name=""/>
        <dsp:cNvSpPr/>
      </dsp:nvSpPr>
      <dsp:spPr>
        <a:xfrm>
          <a:off x="0" y="1836992"/>
          <a:ext cx="6797675" cy="953403"/>
        </a:xfrm>
        <a:prstGeom prst="roundRect">
          <a:avLst/>
        </a:prstGeom>
        <a:solidFill>
          <a:schemeClr val="accent2">
            <a:hueOff val="481817"/>
            <a:satOff val="757"/>
            <a:lumOff val="215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We focused on the police reports written data </a:t>
          </a:r>
        </a:p>
      </dsp:txBody>
      <dsp:txXfrm>
        <a:off x="46541" y="1883533"/>
        <a:ext cx="6704593" cy="860321"/>
      </dsp:txXfrm>
    </dsp:sp>
    <dsp:sp modelId="{BA0B6E83-DBA2-47DF-88BE-9AE7774E1B63}">
      <dsp:nvSpPr>
        <dsp:cNvPr id="0" name=""/>
        <dsp:cNvSpPr/>
      </dsp:nvSpPr>
      <dsp:spPr>
        <a:xfrm>
          <a:off x="0" y="2859516"/>
          <a:ext cx="6797675" cy="953403"/>
        </a:xfrm>
        <a:prstGeom prst="roundRect">
          <a:avLst/>
        </a:prstGeom>
        <a:solidFill>
          <a:schemeClr val="accent2">
            <a:hueOff val="963634"/>
            <a:satOff val="1515"/>
            <a:lumOff val="431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Tracks all incident reports filed by the police department from January 1, 2010 to June 29, 2019</a:t>
          </a:r>
        </a:p>
      </dsp:txBody>
      <dsp:txXfrm>
        <a:off x="46541" y="2906057"/>
        <a:ext cx="6704593" cy="860321"/>
      </dsp:txXfrm>
    </dsp:sp>
    <dsp:sp modelId="{6AA9E5A6-331C-49ED-BB6D-97DCD590B4BD}">
      <dsp:nvSpPr>
        <dsp:cNvPr id="0" name=""/>
        <dsp:cNvSpPr/>
      </dsp:nvSpPr>
      <dsp:spPr>
        <a:xfrm>
          <a:off x="0" y="3882039"/>
          <a:ext cx="6797675" cy="953403"/>
        </a:xfrm>
        <a:prstGeom prst="roundRect">
          <a:avLst/>
        </a:prstGeom>
        <a:solidFill>
          <a:schemeClr val="accent2">
            <a:hueOff val="1445451"/>
            <a:satOff val="2272"/>
            <a:lumOff val="647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Included for each entry is the location and classification of the offense</a:t>
          </a:r>
        </a:p>
      </dsp:txBody>
      <dsp:txXfrm>
        <a:off x="46541" y="3928580"/>
        <a:ext cx="6704593" cy="8603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216828-2651-408B-BB7A-0F3B1A6A8AA5}">
      <dsp:nvSpPr>
        <dsp:cNvPr id="0" name=""/>
        <dsp:cNvSpPr/>
      </dsp:nvSpPr>
      <dsp:spPr>
        <a:xfrm>
          <a:off x="0" y="0"/>
          <a:ext cx="3406399" cy="361924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5576" tIns="330200" rIns="265576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Separating non-violent and violent crime to see if they occur in different areas</a:t>
          </a:r>
        </a:p>
      </dsp:txBody>
      <dsp:txXfrm>
        <a:off x="0" y="1375311"/>
        <a:ext cx="3406399" cy="2171545"/>
      </dsp:txXfrm>
    </dsp:sp>
    <dsp:sp modelId="{3566B84E-6F2E-491B-B06D-0EF681ADFB53}">
      <dsp:nvSpPr>
        <dsp:cNvPr id="0" name=""/>
        <dsp:cNvSpPr/>
      </dsp:nvSpPr>
      <dsp:spPr>
        <a:xfrm>
          <a:off x="1160313" y="361924"/>
          <a:ext cx="1085772" cy="108577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651" tIns="12700" rIns="8465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319321" y="520932"/>
        <a:ext cx="767756" cy="767756"/>
      </dsp:txXfrm>
    </dsp:sp>
    <dsp:sp modelId="{35B0ABEC-92FA-4629-BBC5-B1E3119AE7AD}">
      <dsp:nvSpPr>
        <dsp:cNvPr id="0" name=""/>
        <dsp:cNvSpPr/>
      </dsp:nvSpPr>
      <dsp:spPr>
        <a:xfrm>
          <a:off x="0" y="3619170"/>
          <a:ext cx="3406399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85457-CC3E-4BC1-8393-208566AD5AC9}">
      <dsp:nvSpPr>
        <dsp:cNvPr id="0" name=""/>
        <dsp:cNvSpPr/>
      </dsp:nvSpPr>
      <dsp:spPr>
        <a:xfrm>
          <a:off x="3747038" y="0"/>
          <a:ext cx="3406399" cy="361924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5576" tIns="330200" rIns="265576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Filtering the crimes by month/season</a:t>
          </a:r>
        </a:p>
      </dsp:txBody>
      <dsp:txXfrm>
        <a:off x="3747038" y="1375311"/>
        <a:ext cx="3406399" cy="2171545"/>
      </dsp:txXfrm>
    </dsp:sp>
    <dsp:sp modelId="{8F739A1C-BEAE-40FB-9CCD-FC997915C7B9}">
      <dsp:nvSpPr>
        <dsp:cNvPr id="0" name=""/>
        <dsp:cNvSpPr/>
      </dsp:nvSpPr>
      <dsp:spPr>
        <a:xfrm>
          <a:off x="4907352" y="361924"/>
          <a:ext cx="1085772" cy="108577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651" tIns="12700" rIns="8465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5066360" y="520932"/>
        <a:ext cx="767756" cy="767756"/>
      </dsp:txXfrm>
    </dsp:sp>
    <dsp:sp modelId="{3985B63D-6C36-44E2-850D-3D6B3438C3E9}">
      <dsp:nvSpPr>
        <dsp:cNvPr id="0" name=""/>
        <dsp:cNvSpPr/>
      </dsp:nvSpPr>
      <dsp:spPr>
        <a:xfrm>
          <a:off x="3747038" y="3619170"/>
          <a:ext cx="3406399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A9F890-02D6-442F-8E13-EE5F0AFB6646}">
      <dsp:nvSpPr>
        <dsp:cNvPr id="0" name=""/>
        <dsp:cNvSpPr/>
      </dsp:nvSpPr>
      <dsp:spPr>
        <a:xfrm>
          <a:off x="7494077" y="0"/>
          <a:ext cx="3406399" cy="361924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5576" tIns="330200" rIns="265576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Targeting a specific type of crime and predicting where/when it is most likely to occur</a:t>
          </a:r>
        </a:p>
      </dsp:txBody>
      <dsp:txXfrm>
        <a:off x="7494077" y="1375311"/>
        <a:ext cx="3406399" cy="2171545"/>
      </dsp:txXfrm>
    </dsp:sp>
    <dsp:sp modelId="{561F2A30-BE6B-440E-8D56-B6B4C52DC38E}">
      <dsp:nvSpPr>
        <dsp:cNvPr id="0" name=""/>
        <dsp:cNvSpPr/>
      </dsp:nvSpPr>
      <dsp:spPr>
        <a:xfrm>
          <a:off x="8654391" y="361924"/>
          <a:ext cx="1085772" cy="108577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651" tIns="12700" rIns="84651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813399" y="520932"/>
        <a:ext cx="767756" cy="767756"/>
      </dsp:txXfrm>
    </dsp:sp>
    <dsp:sp modelId="{55194B5A-1823-4623-97B2-8A8C9E7E2D87}">
      <dsp:nvSpPr>
        <dsp:cNvPr id="0" name=""/>
        <dsp:cNvSpPr/>
      </dsp:nvSpPr>
      <dsp:spPr>
        <a:xfrm>
          <a:off x="7494077" y="3619170"/>
          <a:ext cx="3406399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gif>
</file>

<file path=ppt/media/image12.gif>
</file>

<file path=ppt/media/image13.png>
</file>

<file path=ppt/media/image14.png>
</file>

<file path=ppt/media/image2.png>
</file>

<file path=ppt/media/image3.svg>
</file>

<file path=ppt/media/image4.png>
</file>

<file path=ppt/media/image5.png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976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34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215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602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615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488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10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144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44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665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379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368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4" r:id="rId2"/>
    <p:sldLayoutId id="2147483703" r:id="rId3"/>
    <p:sldLayoutId id="2147483694" r:id="rId4"/>
    <p:sldLayoutId id="2147483701" r:id="rId5"/>
    <p:sldLayoutId id="2147483695" r:id="rId6"/>
    <p:sldLayoutId id="2147483696" r:id="rId7"/>
    <p:sldLayoutId id="2147483697" r:id="rId8"/>
    <p:sldLayoutId id="2147483700" r:id="rId9"/>
    <p:sldLayoutId id="2147483698" r:id="rId10"/>
    <p:sldLayoutId id="214748369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ata.world/himol7/crime-data-visualization-and-analysis/workspace/file?filename=projectMarkdown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hyperlink" Target="https://data.world/himol7/crime-data-visualization-and-analysis/workspace/file?filename=michael+tobin+hackathon+2k19.ipynb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8796C6-209A-441F-973F-C643086A2D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33" b="29235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09E3F3-1AFC-4478-91C1-73694B430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675" y="5120639"/>
            <a:ext cx="7137263" cy="1280161"/>
          </a:xfrm>
        </p:spPr>
        <p:txBody>
          <a:bodyPr anchor="ctr">
            <a:normAutofit/>
          </a:bodyPr>
          <a:lstStyle/>
          <a:p>
            <a:pPr algn="r"/>
            <a:r>
              <a:rPr lang="en-US" sz="4100" dirty="0">
                <a:solidFill>
                  <a:srgbClr val="FFFFFF"/>
                </a:solidFill>
              </a:rPr>
              <a:t>Chapel Hill Crime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C9B0E2-365B-4C3E-8B5F-4BC954511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9580" y="5120639"/>
            <a:ext cx="3073745" cy="128016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>
                <a:solidFill>
                  <a:srgbClr val="FFFFFF"/>
                </a:solidFill>
              </a:rPr>
              <a:t>Austin Odell, Eliot McGinis, Michael Tobin, and Himol Shah</a:t>
            </a:r>
          </a:p>
          <a:p>
            <a:pPr>
              <a:lnSpc>
                <a:spcPct val="90000"/>
              </a:lnSpc>
            </a:pPr>
            <a:r>
              <a:rPr lang="en-US" sz="1400">
                <a:solidFill>
                  <a:srgbClr val="FFFFFF"/>
                </a:solidFill>
              </a:rPr>
              <a:t>Carolina Data Challenge 2019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5473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753DD-380F-48A8-B890-7BD3F710A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chemeClr val="tx1"/>
                </a:solidFill>
              </a:rPr>
              <a:t>Investigating Further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AFD73-93EB-4DC6-962C-24915EA18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2546224"/>
            <a:ext cx="5977938" cy="3342747"/>
          </a:xfrm>
        </p:spPr>
        <p:txBody>
          <a:bodyPr vert="horz" lIns="0" tIns="45720" rIns="0" bIns="45720" rtlCol="0"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First, we noted that these points are far outside city limits so its strange that the calls even go to Chapel Hill Police.</a:t>
            </a:r>
          </a:p>
          <a:p>
            <a:r>
              <a:rPr lang="en-US" sz="2400" dirty="0">
                <a:solidFill>
                  <a:schemeClr val="tx1"/>
                </a:solidFill>
              </a:rPr>
              <a:t>Next be using maps we figured out the more northern point is by an ATM and the southern point is in a small neighborhood.</a:t>
            </a:r>
          </a:p>
          <a:p>
            <a:r>
              <a:rPr lang="en-US" sz="2400" dirty="0">
                <a:solidFill>
                  <a:schemeClr val="tx1"/>
                </a:solidFill>
              </a:rPr>
              <a:t>This was further corroborated because several crimes by the ATM were theft and many in the neighborhood were domestic crimes.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0CB672-A194-45DD-BDE0-54B934CC9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1900" y="712683"/>
            <a:ext cx="3930805" cy="2486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94A452-82CF-42A1-ADCA-7586CEFE2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1905" y="3721604"/>
            <a:ext cx="3936614" cy="238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379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2B6C9846-B5AB-4E52-988D-F7E5865C9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6F3D7E8E-8467-4198-87E0-ADC1B604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C51CE-F5C5-4FD6-A846-6CA151A03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252936"/>
            <a:ext cx="10058400" cy="1028715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Possible Extensions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10D64C02-5009-4F0D-A505-4EAD4CA555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0921489"/>
              </p:ext>
            </p:extLst>
          </p:nvPr>
        </p:nvGraphicFramePr>
        <p:xfrm>
          <a:off x="643466" y="643467"/>
          <a:ext cx="10900477" cy="36192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599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44C8E8-F365-4E36-97F4-6B543FC8D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The Data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A0D91C5-0502-44B5-85A3-52090CA174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8560773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5857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BCCAE5-A35B-4B66-A4A7-E23C34A40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31FEE-6844-4F3B-B1BF-28C1FA72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32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Goals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87BDFB-DE64-4B56-B44F-45FAE19FA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6573" y="1895846"/>
            <a:ext cx="9784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Magnifying glass">
            <a:extLst>
              <a:ext uri="{FF2B5EF4-FFF2-40B4-BE49-F238E27FC236}">
                <a16:creationId xmlns:a16="http://schemas.microsoft.com/office/drawing/2014/main" id="{03993BB5-344C-4C17-B979-290EF50C2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1509" y="2472903"/>
            <a:ext cx="3031484" cy="303148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3ADE267-1DAB-4A44-A198-2F52D9759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460" y="2108201"/>
            <a:ext cx="6388260" cy="376089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Visualize the data to garner insights into crime hotspots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Analyze annual changes in the data over the past decade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Filter data to look for trends in age of victims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Specifically assess crimes against college-aged people</a:t>
            </a:r>
          </a:p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4CE3CF-6887-4947-8090-EC10F183F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89123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8CFA3-1980-4E73-AD22-4D7D7713C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Some of Our Code </a:t>
            </a:r>
          </a:p>
        </p:txBody>
      </p:sp>
      <p:pic>
        <p:nvPicPr>
          <p:cNvPr id="9" name="Content Placeholder 8">
            <a:hlinkClick r:id="rId2"/>
            <a:extLst>
              <a:ext uri="{FF2B5EF4-FFF2-40B4-BE49-F238E27FC236}">
                <a16:creationId xmlns:a16="http://schemas.microsoft.com/office/drawing/2014/main" id="{EBF5AD55-E223-4F9A-A287-3F573B2B54C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771636" y="2222884"/>
            <a:ext cx="5672010" cy="3544223"/>
          </a:xfrm>
          <a:prstGeom prst="rect">
            <a:avLst/>
          </a:prstGeom>
        </p:spPr>
      </p:pic>
      <p:pic>
        <p:nvPicPr>
          <p:cNvPr id="6" name="Picture 5">
            <a:hlinkClick r:id="rId4"/>
            <a:extLst>
              <a:ext uri="{FF2B5EF4-FFF2-40B4-BE49-F238E27FC236}">
                <a16:creationId xmlns:a16="http://schemas.microsoft.com/office/drawing/2014/main" id="{2BDBFA3D-DEB9-4DAC-831C-A7ACEAE45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322" y="2222885"/>
            <a:ext cx="4499442" cy="354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479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FDAE4-79D3-45D4-8AB0-0A2ACB3D0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All Crime Mapped 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156BD6E2-C09E-4E50-A589-D4FEE8BDC5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9" r="21727" b="-1"/>
          <a:stretch/>
        </p:blipFill>
        <p:spPr bwMode="auto">
          <a:xfrm>
            <a:off x="4635095" y="10"/>
            <a:ext cx="755688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4110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249C806-37C2-4F52-99FD-125024A63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Filtering by Age Range of Victim 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1499F56E-FAD7-402D-A851-386635141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335" y="741889"/>
            <a:ext cx="6275667" cy="537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566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BF6F28-A5FC-4147-99DB-97C719AC2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Filtering by Year of Crime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601A1B02-116E-41B4-B54B-FAB1CD5BF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965" y="640080"/>
            <a:ext cx="330440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293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4401B9-8810-4372-960D-AE7AFEF72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College-Aged Victims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4631EC-F102-4CF9-810D-85F2CD2255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7" y="2546224"/>
            <a:ext cx="3448259" cy="3342747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dirty="0"/>
              <a:t>Most of the crimes against college students occur near Franklin street and the downtown area. This is clustered near the edge of campus and where many students live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CB2040B-FE70-474B-81FA-EA594AEFDCC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8" r="13275"/>
          <a:stretch/>
        </p:blipFill>
        <p:spPr bwMode="auto">
          <a:xfrm>
            <a:off x="4654296" y="10"/>
            <a:ext cx="753770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0044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643467"/>
            <a:ext cx="3635926" cy="511386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753DD-380F-48A8-B890-7BD3F710A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956235"/>
            <a:ext cx="3153580" cy="16167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Outlier Observation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2128" y="2660530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AFD73-93EB-4DC6-962C-24915EA18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48648" y="2773767"/>
            <a:ext cx="3153580" cy="2706651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Across all ages there are these outlier data points where there are a lot of crimes committed at an area pretty far away from the rest of the crimes.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B841DAE5-C483-43DD-8FCE-EF6E3766EE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828" y="643467"/>
            <a:ext cx="2797971" cy="2396067"/>
          </a:xfrm>
          <a:prstGeom prst="rect">
            <a:avLst/>
          </a:prstGeom>
        </p:spPr>
      </p:pic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CEE8818C-ED7D-4C1C-A10D-DBCC73E37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473" y="3361268"/>
            <a:ext cx="2797967" cy="2396064"/>
          </a:xfrm>
          <a:prstGeom prst="rect">
            <a:avLst/>
          </a:prstGeo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526926AA-03C7-4B97-B4DD-6052C3FC2B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9" y="1799266"/>
            <a:ext cx="3272304" cy="2802265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7363FFA6-C551-4935-A474-8B2482E55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80005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2541"/>
      </a:dk2>
      <a:lt2>
        <a:srgbClr val="E8E2E3"/>
      </a:lt2>
      <a:accent1>
        <a:srgbClr val="80AA9F"/>
      </a:accent1>
      <a:accent2>
        <a:srgbClr val="7AA9B3"/>
      </a:accent2>
      <a:accent3>
        <a:srgbClr val="8DA3C1"/>
      </a:accent3>
      <a:accent4>
        <a:srgbClr val="7F7FBA"/>
      </a:accent4>
      <a:accent5>
        <a:srgbClr val="AA96C6"/>
      </a:accent5>
      <a:accent6>
        <a:srgbClr val="B07FBA"/>
      </a:accent6>
      <a:hlink>
        <a:srgbClr val="AE697A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Microsoft Office PowerPoint</Application>
  <PresentationFormat>Widescreen</PresentationFormat>
  <Paragraphs>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RetrospectVTI</vt:lpstr>
      <vt:lpstr>Chapel Hill Crime Data Analysis</vt:lpstr>
      <vt:lpstr>The Data</vt:lpstr>
      <vt:lpstr>Goals</vt:lpstr>
      <vt:lpstr>Some of Our Code </vt:lpstr>
      <vt:lpstr>All Crime Mapped </vt:lpstr>
      <vt:lpstr>Filtering by Age Range of Victim </vt:lpstr>
      <vt:lpstr>Filtering by Year of Crime</vt:lpstr>
      <vt:lpstr>College-Aged Victims</vt:lpstr>
      <vt:lpstr>Outlier Observation</vt:lpstr>
      <vt:lpstr>Investigating Further</vt:lpstr>
      <vt:lpstr>Possible Extensions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Chapel Hill Crime Data Analysis</dc:title>
  <dc:creator>Austin Odell</dc:creator>
  <cp:lastModifiedBy>Austin Odell</cp:lastModifiedBy>
  <cp:revision>1</cp:revision>
  <dcterms:created xsi:type="dcterms:W3CDTF">2019-10-07T23:17:03Z</dcterms:created>
  <dcterms:modified xsi:type="dcterms:W3CDTF">2019-10-07T23:18:05Z</dcterms:modified>
</cp:coreProperties>
</file>